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60" r:id="rId3"/>
    <p:sldId id="262" r:id="rId4"/>
    <p:sldId id="261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  <p:sldId id="274" r:id="rId17"/>
    <p:sldId id="279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AFD"/>
    <a:srgbClr val="FFEEE1"/>
    <a:srgbClr val="DFF5EF"/>
    <a:srgbClr val="EDFB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559A5-79A2-4442-B0CF-D7635F11A833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04C82-D33E-4DA9-9EE1-A9C23A420E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661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04C82-D33E-4DA9-9EE1-A9C23A420E5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8222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83768" y="5085184"/>
            <a:ext cx="5637010" cy="882119"/>
          </a:xfrm>
        </p:spPr>
        <p:txBody>
          <a:bodyPr/>
          <a:lstStyle/>
          <a:p>
            <a:pPr algn="r"/>
            <a:r>
              <a:rPr lang="es-ES" b="1" dirty="0" smtClean="0"/>
              <a:t> </a:t>
            </a:r>
            <a:endParaRPr lang="es-ES" b="1" dirty="0" smtClean="0"/>
          </a:p>
          <a:p>
            <a:pPr algn="r"/>
            <a:r>
              <a:rPr lang="es-ES" b="1" dirty="0" smtClean="0"/>
              <a:t>UNIDAD 1</a:t>
            </a:r>
            <a:endParaRPr lang="es-ES" b="1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es-ES" dirty="0" smtClean="0"/>
              <a:t>ESTADÍSTICA </a:t>
            </a:r>
            <a:br>
              <a:rPr lang="es-ES" dirty="0" smtClean="0"/>
            </a:br>
            <a:r>
              <a:rPr lang="es-ES" dirty="0" smtClean="0"/>
              <a:t>CÁTEDRA I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78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Nivel Nominal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971600" y="1700808"/>
            <a:ext cx="7128792" cy="1728192"/>
          </a:xfrm>
          <a:solidFill>
            <a:srgbClr val="FEDAFD">
              <a:alpha val="50196"/>
            </a:srgbClr>
          </a:solidFill>
        </p:spPr>
        <p:txBody>
          <a:bodyPr/>
          <a:lstStyle/>
          <a:p>
            <a:pPr marL="45720" indent="0" algn="just">
              <a:buNone/>
            </a:pPr>
            <a:r>
              <a:rPr lang="es-ES" i="1" dirty="0" smtClean="0"/>
              <a:t>	Una variable está medida a nivel </a:t>
            </a:r>
            <a:r>
              <a:rPr lang="es-ES" b="1" i="1" dirty="0" smtClean="0"/>
              <a:t>nominal</a:t>
            </a:r>
            <a:r>
              <a:rPr lang="es-ES" i="1" dirty="0" smtClean="0"/>
              <a:t> si los números que representan cada categoría son asignados de manera arbitraria y sólo cumplen con la función de designar y distinguir categorías diferentes.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12066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8064" y="5589240"/>
            <a:ext cx="3805808" cy="11430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Nivel Ordinal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7776864" cy="4896544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 smtClean="0">
                <a:ea typeface="Calibri"/>
                <a:cs typeface="Times New Roman"/>
              </a:rPr>
              <a:t>	Se </a:t>
            </a:r>
            <a:r>
              <a:rPr lang="es-ES" sz="2000" dirty="0">
                <a:ea typeface="Calibri"/>
                <a:cs typeface="Times New Roman"/>
              </a:rPr>
              <a:t>agrega una relación de orden entre los </a:t>
            </a:r>
            <a:r>
              <a:rPr lang="es-ES" sz="2000" dirty="0" smtClean="0">
                <a:ea typeface="Calibri"/>
                <a:cs typeface="Times New Roman"/>
              </a:rPr>
              <a:t>valores de la variable.</a:t>
            </a:r>
            <a:endParaRPr lang="es-ES" sz="2000" dirty="0">
              <a:ea typeface="Calibri"/>
              <a:cs typeface="Times New Roman"/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 smtClean="0">
                <a:ea typeface="Calibri"/>
                <a:cs typeface="Times New Roman"/>
              </a:rPr>
              <a:t>	Tiene sentido decir que un valor es mayor o menor que otro aunque no se precise “cuánto mayor o menor es”.</a:t>
            </a:r>
            <a:endParaRPr lang="es-ES" sz="2000" dirty="0">
              <a:ea typeface="Calibri"/>
              <a:cs typeface="Times New Roman"/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 smtClean="0">
                <a:ea typeface="Calibri"/>
                <a:cs typeface="Times New Roman"/>
              </a:rPr>
              <a:t>	Los </a:t>
            </a:r>
            <a:r>
              <a:rPr lang="es-ES" sz="2000" dirty="0">
                <a:ea typeface="Calibri"/>
                <a:cs typeface="Times New Roman"/>
              </a:rPr>
              <a:t>números sólo indican rango o jerarquía.</a:t>
            </a:r>
          </a:p>
          <a:p>
            <a:pPr marL="4572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 smtClean="0">
                <a:ea typeface="Calibri"/>
                <a:cs typeface="Times New Roman"/>
              </a:rPr>
              <a:t>Ejemplos</a:t>
            </a:r>
            <a:endParaRPr lang="es-ES" sz="2000" dirty="0">
              <a:ea typeface="Calibri"/>
              <a:cs typeface="Times New Roman"/>
            </a:endParaRPr>
          </a:p>
          <a:p>
            <a:pPr marL="4572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ea typeface="Calibri"/>
                <a:cs typeface="Times New Roman"/>
              </a:rPr>
              <a:t>Nivel Socioeconómico: </a:t>
            </a:r>
            <a:r>
              <a:rPr lang="es-ES" sz="2000" dirty="0" smtClean="0">
                <a:ea typeface="Calibri"/>
                <a:cs typeface="Times New Roman"/>
              </a:rPr>
              <a:t>1.Bajo    2.Medio-Bajo     3.Medio </a:t>
            </a:r>
          </a:p>
          <a:p>
            <a:pPr marL="4572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 smtClean="0">
                <a:ea typeface="Calibri"/>
                <a:cs typeface="Times New Roman"/>
              </a:rPr>
              <a:t>4</a:t>
            </a:r>
            <a:r>
              <a:rPr lang="es-ES" sz="2000" dirty="0">
                <a:ea typeface="Calibri"/>
                <a:cs typeface="Times New Roman"/>
              </a:rPr>
              <a:t>. </a:t>
            </a:r>
            <a:r>
              <a:rPr lang="es-ES" sz="2000" dirty="0" smtClean="0">
                <a:ea typeface="Calibri"/>
                <a:cs typeface="Times New Roman"/>
              </a:rPr>
              <a:t>Medio-Alto     5.Alto</a:t>
            </a:r>
          </a:p>
          <a:p>
            <a:pPr marL="4572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ea typeface="Calibri"/>
              <a:cs typeface="Times New Roman"/>
            </a:endParaRPr>
          </a:p>
          <a:p>
            <a:pPr marL="4572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 smtClean="0">
                <a:ea typeface="Calibri"/>
                <a:cs typeface="Times New Roman"/>
              </a:rPr>
              <a:t>Grado </a:t>
            </a:r>
            <a:r>
              <a:rPr lang="es-ES" sz="2000" dirty="0">
                <a:ea typeface="Calibri"/>
                <a:cs typeface="Times New Roman"/>
              </a:rPr>
              <a:t>en que la siguiente afirmación lo representa: “Saber que estoy llegando tarde me genera un estado de ansiedad muy desagradable”.</a:t>
            </a:r>
          </a:p>
          <a:p>
            <a:pPr marL="4572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>
                <a:ea typeface="Calibri"/>
                <a:cs typeface="Times New Roman"/>
              </a:rPr>
              <a:t>1.Bastante parecido a mí (  )    2. Algo parecido a mí (  )    3. Algo diferente de mí (  )   4. Bastante diferente de mí (  </a:t>
            </a:r>
            <a:r>
              <a:rPr lang="es-ES" sz="2000" dirty="0" smtClean="0">
                <a:ea typeface="Calibri"/>
                <a:cs typeface="Times New Roman"/>
              </a:rPr>
              <a:t>)</a:t>
            </a:r>
            <a:endParaRPr lang="es-ES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352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Nivel Ordinal</a:t>
            </a:r>
            <a:endParaRPr lang="es-ES" dirty="0"/>
          </a:p>
        </p:txBody>
      </p:sp>
      <p:sp>
        <p:nvSpPr>
          <p:cNvPr id="4" name="2 Marcador de contenido"/>
          <p:cNvSpPr>
            <a:spLocks noGrp="1"/>
          </p:cNvSpPr>
          <p:nvPr>
            <p:ph sz="quarter" idx="13"/>
          </p:nvPr>
        </p:nvSpPr>
        <p:spPr>
          <a:xfrm>
            <a:off x="1403648" y="1772816"/>
            <a:ext cx="6400800" cy="1977400"/>
          </a:xfrm>
          <a:solidFill>
            <a:srgbClr val="FEDAFD">
              <a:alpha val="50196"/>
            </a:srgbClr>
          </a:solidFill>
        </p:spPr>
        <p:txBody>
          <a:bodyPr/>
          <a:lstStyle/>
          <a:p>
            <a:pPr marL="45720" indent="0" algn="just">
              <a:buNone/>
            </a:pPr>
            <a:r>
              <a:rPr lang="es-ES" i="1" dirty="0" smtClean="0"/>
              <a:t>	Una variable está medida a nivel </a:t>
            </a:r>
            <a:r>
              <a:rPr lang="es-ES" b="1" i="1" dirty="0" smtClean="0"/>
              <a:t>ordinal</a:t>
            </a:r>
            <a:r>
              <a:rPr lang="es-ES" i="1" dirty="0" smtClean="0"/>
              <a:t> si los números que representan cada categoría son asignados de manera que respeten el orden según aumenta o disminuye la característica que </a:t>
            </a:r>
            <a:r>
              <a:rPr lang="es-ES" i="1" dirty="0" err="1" smtClean="0"/>
              <a:t>que</a:t>
            </a:r>
            <a:r>
              <a:rPr lang="es-ES" i="1" dirty="0" smtClean="0"/>
              <a:t> la variable representa.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29926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39952" y="5711136"/>
            <a:ext cx="4568295" cy="11430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Nivel </a:t>
            </a:r>
            <a:r>
              <a:rPr lang="es-ES" dirty="0" err="1" smtClean="0"/>
              <a:t>Intervalar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749480" cy="4824536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>
                <a:latin typeface="Calibri"/>
                <a:ea typeface="Calibri"/>
                <a:cs typeface="Times New Roman"/>
              </a:rPr>
              <a:t>	Existe una unidad de medición que permite definir la </a:t>
            </a:r>
            <a:r>
              <a:rPr lang="es-ES" dirty="0">
                <a:latin typeface="Calibri"/>
                <a:ea typeface="Calibri"/>
                <a:cs typeface="Times New Roman"/>
              </a:rPr>
              <a:t>distancia entre dos valores de la </a:t>
            </a:r>
            <a:r>
              <a:rPr lang="es-ES" dirty="0" smtClean="0">
                <a:latin typeface="Calibri"/>
                <a:ea typeface="Calibri"/>
                <a:cs typeface="Times New Roman"/>
              </a:rPr>
              <a:t>escala, </a:t>
            </a:r>
            <a:r>
              <a:rPr lang="es-ES" dirty="0">
                <a:latin typeface="Calibri"/>
                <a:ea typeface="Calibri"/>
                <a:cs typeface="Times New Roman"/>
              </a:rPr>
              <a:t>por lo que puede precisarse “cuántas unidades es mayor un valor que otro”.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>
                <a:latin typeface="Calibri"/>
                <a:ea typeface="Calibri"/>
                <a:cs typeface="Times New Roman"/>
              </a:rPr>
              <a:t>	Tiene </a:t>
            </a:r>
            <a:r>
              <a:rPr lang="es-ES" dirty="0">
                <a:latin typeface="Calibri"/>
                <a:ea typeface="Calibri"/>
                <a:cs typeface="Times New Roman"/>
              </a:rPr>
              <a:t>sentido </a:t>
            </a:r>
            <a:r>
              <a:rPr lang="es-ES" dirty="0" smtClean="0">
                <a:latin typeface="Calibri"/>
                <a:ea typeface="Calibri"/>
                <a:cs typeface="Times New Roman"/>
              </a:rPr>
              <a:t>comparar las </a:t>
            </a:r>
            <a:r>
              <a:rPr lang="es-ES" dirty="0">
                <a:latin typeface="Calibri"/>
                <a:ea typeface="Calibri"/>
                <a:cs typeface="Times New Roman"/>
              </a:rPr>
              <a:t>diferencias entre los números. 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>
                <a:latin typeface="Calibri"/>
                <a:ea typeface="Calibri"/>
                <a:cs typeface="Times New Roman"/>
              </a:rPr>
              <a:t>	El </a:t>
            </a:r>
            <a:r>
              <a:rPr lang="es-ES" dirty="0">
                <a:latin typeface="Calibri"/>
                <a:ea typeface="Calibri"/>
                <a:cs typeface="Times New Roman"/>
              </a:rPr>
              <a:t>cero de la escala es arbitrario, convencional. (0° centígrados, año cero en el calendario cristiano occidental).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>
                <a:latin typeface="Calibri"/>
                <a:ea typeface="Calibri"/>
                <a:cs typeface="Times New Roman"/>
              </a:rPr>
              <a:t>	Los </a:t>
            </a:r>
            <a:r>
              <a:rPr lang="es-ES" dirty="0">
                <a:latin typeface="Calibri"/>
                <a:ea typeface="Calibri"/>
                <a:cs typeface="Times New Roman"/>
              </a:rPr>
              <a:t>números pueden sustituirse por otros de modo que conserven la relación entre las distancias. Por esto este nivel queda caracterizado por las transformaciones afines ( y = </a:t>
            </a:r>
            <a:r>
              <a:rPr lang="es-ES" dirty="0" err="1" smtClean="0">
                <a:latin typeface="Calibri"/>
                <a:ea typeface="Calibri"/>
                <a:cs typeface="Times New Roman"/>
              </a:rPr>
              <a:t>a+bx</a:t>
            </a:r>
            <a:r>
              <a:rPr lang="es-ES" dirty="0" smtClean="0">
                <a:latin typeface="Calibri"/>
                <a:ea typeface="Calibri"/>
                <a:cs typeface="Times New Roman"/>
              </a:rPr>
              <a:t>, b</a:t>
            </a:r>
            <a:r>
              <a:rPr lang="es-ES" dirty="0" smtClean="0">
                <a:latin typeface="Calibri"/>
                <a:ea typeface="Calibri"/>
                <a:cs typeface="Times New Roman"/>
                <a:sym typeface="Symbol"/>
              </a:rPr>
              <a:t>0</a:t>
            </a:r>
            <a:r>
              <a:rPr lang="es-ES" dirty="0" smtClean="0">
                <a:latin typeface="Calibri"/>
                <a:ea typeface="Calibri"/>
                <a:cs typeface="Times New Roman"/>
              </a:rPr>
              <a:t>).</a:t>
            </a:r>
          </a:p>
          <a:p>
            <a:pPr marL="4572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>
                <a:latin typeface="Calibri"/>
                <a:ea typeface="Calibri"/>
                <a:cs typeface="Times New Roman"/>
              </a:rPr>
              <a:t>	En </a:t>
            </a:r>
            <a:r>
              <a:rPr lang="es-ES" dirty="0">
                <a:latin typeface="Calibri"/>
                <a:ea typeface="Calibri"/>
                <a:cs typeface="Times New Roman"/>
              </a:rPr>
              <a:t>Psicología las escalas construidas a partir de puntajes de test son tratadas muy frecuentemente como escalas de nivel </a:t>
            </a:r>
            <a:r>
              <a:rPr lang="es-ES" dirty="0" err="1">
                <a:latin typeface="Calibri"/>
                <a:ea typeface="Calibri"/>
                <a:cs typeface="Times New Roman"/>
              </a:rPr>
              <a:t>Intervalar</a:t>
            </a:r>
            <a:r>
              <a:rPr lang="es-ES" dirty="0">
                <a:latin typeface="Calibri"/>
                <a:ea typeface="Calibri"/>
                <a:cs typeface="Times New Roman"/>
              </a:rPr>
              <a:t>, por ejemplo el puntaje de CI (Coeficiente intelectual</a:t>
            </a:r>
            <a:r>
              <a:rPr lang="es-ES" dirty="0" smtClean="0">
                <a:latin typeface="Calibri"/>
                <a:ea typeface="Calibri"/>
                <a:cs typeface="Times New Roman"/>
              </a:rPr>
              <a:t>).</a:t>
            </a:r>
            <a:endParaRPr lang="es-ES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356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Nivel </a:t>
            </a:r>
            <a:r>
              <a:rPr lang="es-ES" dirty="0" err="1" smtClean="0"/>
              <a:t>Intervalar</a:t>
            </a:r>
            <a:endParaRPr lang="es-ES" dirty="0"/>
          </a:p>
        </p:txBody>
      </p:sp>
      <p:sp>
        <p:nvSpPr>
          <p:cNvPr id="4" name="2 Marcador de contenido"/>
          <p:cNvSpPr>
            <a:spLocks noGrp="1"/>
          </p:cNvSpPr>
          <p:nvPr>
            <p:ph sz="quarter" idx="13"/>
          </p:nvPr>
        </p:nvSpPr>
        <p:spPr>
          <a:xfrm>
            <a:off x="1187624" y="1484784"/>
            <a:ext cx="6400800" cy="1905392"/>
          </a:xfrm>
          <a:solidFill>
            <a:srgbClr val="FEDAFD">
              <a:alpha val="50196"/>
            </a:srgbClr>
          </a:solidFill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es-ES" i="1" dirty="0" smtClean="0"/>
              <a:t>	Una variable está medida a nivel </a:t>
            </a:r>
            <a:r>
              <a:rPr lang="es-ES" b="1" i="1" dirty="0" err="1" smtClean="0"/>
              <a:t>intervalar</a:t>
            </a:r>
            <a:r>
              <a:rPr lang="es-ES" i="1" dirty="0" smtClean="0"/>
              <a:t> si es posible interpretar como distancia a la diferencia entre los números que representan las categorías debido a que existe una unidad de medida. Tiene sentido comparar distancias.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34370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5085184"/>
            <a:ext cx="7304599" cy="792088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Nivel de Razón</a:t>
            </a:r>
            <a:br>
              <a:rPr lang="es-ES" dirty="0" smtClean="0"/>
            </a:br>
            <a:r>
              <a:rPr lang="es-ES" dirty="0" smtClean="0"/>
              <a:t>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87624" y="980728"/>
            <a:ext cx="6768752" cy="3474720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400" dirty="0" smtClean="0">
                <a:latin typeface="Calibri"/>
                <a:ea typeface="Calibri"/>
                <a:cs typeface="Times New Roman"/>
              </a:rPr>
              <a:t>	Se agrega </a:t>
            </a:r>
            <a:r>
              <a:rPr lang="es-ES" sz="2400" dirty="0">
                <a:latin typeface="Calibri"/>
                <a:ea typeface="Calibri"/>
                <a:cs typeface="Times New Roman"/>
              </a:rPr>
              <a:t>la existencia de un cero absoluto, con significado no convencional, que puede entenderse como ausencia de la característica que se desea medir. </a:t>
            </a:r>
            <a:endParaRPr lang="es-ES" sz="2400" dirty="0" smtClean="0">
              <a:latin typeface="Calibri"/>
              <a:ea typeface="Calibri"/>
              <a:cs typeface="Times New Roman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400" dirty="0" smtClean="0">
                <a:latin typeface="Calibri"/>
                <a:ea typeface="Calibri"/>
                <a:cs typeface="Times New Roman"/>
              </a:rPr>
              <a:t>	Por </a:t>
            </a:r>
            <a:r>
              <a:rPr lang="es-ES" sz="2400" dirty="0">
                <a:latin typeface="Calibri"/>
                <a:ea typeface="Calibri"/>
                <a:cs typeface="Times New Roman"/>
              </a:rPr>
              <a:t>tanto tiene sentido decir que un valores el doble de otro, es decir tiene sentido interpretar las razones. Por ejemplo las magnitudes físicas usuales como peso, longitud y tiempo transcurrido</a:t>
            </a:r>
            <a:r>
              <a:rPr lang="es-ES" sz="2400" dirty="0" smtClean="0">
                <a:latin typeface="Calibri"/>
                <a:ea typeface="Calibri"/>
                <a:cs typeface="Times New Roman"/>
              </a:rPr>
              <a:t>.</a:t>
            </a:r>
            <a:endParaRPr lang="es-ES" sz="2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07704" y="5840274"/>
            <a:ext cx="6587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(de Cocientes o </a:t>
            </a:r>
            <a:r>
              <a:rPr lang="es-ES" sz="36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Proporcional)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313309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Nivel de Razón</a:t>
            </a:r>
            <a:endParaRPr lang="es-ES" dirty="0"/>
          </a:p>
        </p:txBody>
      </p:sp>
      <p:sp>
        <p:nvSpPr>
          <p:cNvPr id="4" name="2 Marcador de contenido"/>
          <p:cNvSpPr>
            <a:spLocks noGrp="1"/>
          </p:cNvSpPr>
          <p:nvPr>
            <p:ph sz="quarter" idx="13"/>
          </p:nvPr>
        </p:nvSpPr>
        <p:spPr>
          <a:xfrm>
            <a:off x="1187624" y="1916832"/>
            <a:ext cx="6400800" cy="1656184"/>
          </a:xfrm>
          <a:solidFill>
            <a:srgbClr val="FEDAFD">
              <a:alpha val="50196"/>
            </a:srgbClr>
          </a:solidFill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es-ES" i="1" dirty="0" smtClean="0"/>
              <a:t>	Una variable está medida a nivel de </a:t>
            </a:r>
            <a:r>
              <a:rPr lang="es-ES" b="1" i="1" dirty="0" smtClean="0"/>
              <a:t>razón</a:t>
            </a:r>
            <a:r>
              <a:rPr lang="es-ES" i="1" dirty="0" smtClean="0"/>
              <a:t> cuando, por la existencia de un cero absoluto, tiene interpretación el cociente entre dos valores de la variable y tiene sentido comparar diversas razones.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100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760" y="551723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Escalas Likert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8064896" cy="5256584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es-ES" dirty="0" smtClean="0"/>
              <a:t>	Son escalas ordinales, típicamente utilizadas para medir grados de acuerdo en opiniones, grados de satisfacción, de </a:t>
            </a:r>
            <a:r>
              <a:rPr lang="es-ES" dirty="0" err="1" smtClean="0"/>
              <a:t>adecuidad</a:t>
            </a:r>
            <a:r>
              <a:rPr lang="es-ES" dirty="0" smtClean="0"/>
              <a:t> de ciertos enunciados a las características propias de la personalidad. Por eso se utilizan tanto en los </a:t>
            </a:r>
            <a:r>
              <a:rPr lang="es-ES" dirty="0" err="1" smtClean="0"/>
              <a:t>tests</a:t>
            </a:r>
            <a:r>
              <a:rPr lang="es-ES" dirty="0" smtClean="0"/>
              <a:t> llamados de “ejecución típica” para caracterizar rasgos de la personalidad.</a:t>
            </a:r>
          </a:p>
          <a:p>
            <a:pPr marL="45720" indent="0" algn="just">
              <a:buNone/>
            </a:pPr>
            <a:r>
              <a:rPr lang="es-ES" dirty="0" smtClean="0"/>
              <a:t>	Se propone un enunciado y se da de elegir entre diversos grados, como en el ejemplo precedente de la impuntualidad.</a:t>
            </a:r>
          </a:p>
          <a:p>
            <a:pPr marL="45720" indent="0" algn="just">
              <a:buNone/>
            </a:pPr>
            <a:r>
              <a:rPr lang="es-ES" dirty="0" smtClean="0"/>
              <a:t>En las aplicaciones, las categorías suelen codificarse con números y a partir de allí se hace un tratamiento de los datos como si fueran de nivel </a:t>
            </a:r>
            <a:r>
              <a:rPr lang="es-ES" dirty="0" err="1" smtClean="0"/>
              <a:t>intervalar</a:t>
            </a:r>
            <a:r>
              <a:rPr lang="es-ES" dirty="0" smtClean="0"/>
              <a:t>.</a:t>
            </a:r>
          </a:p>
          <a:p>
            <a:pPr marL="45720" indent="0" algn="just">
              <a:buNone/>
            </a:pPr>
            <a:r>
              <a:rPr lang="es-ES" dirty="0" smtClean="0"/>
              <a:t>	Esta práctica debe tomarse como una aproximación de lo ordinal a lo </a:t>
            </a:r>
            <a:r>
              <a:rPr lang="es-ES" dirty="0" err="1" smtClean="0"/>
              <a:t>intervalar</a:t>
            </a:r>
            <a:r>
              <a:rPr lang="es-ES" dirty="0" smtClean="0"/>
              <a:t>. Para que esa aproximación sea razonable, debe suponerse una cierta equidistancia entre las categorías y, para ello, tomar por lo menos 4 categorías. El problema es que no hay una unidad de medición objetiva que permita precisar las distancias. Por eso es una aproximación.</a:t>
            </a:r>
          </a:p>
        </p:txBody>
      </p:sp>
    </p:spTree>
    <p:extLst>
      <p:ext uri="{BB962C8B-B14F-4D97-AF65-F5344CB8AC3E}">
        <p14:creationId xmlns:p14="http://schemas.microsoft.com/office/powerpoint/2010/main" val="228510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411760" y="5783893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Variables. Clasificación</a:t>
            </a:r>
            <a:endParaRPr lang="es-ES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11827365"/>
              </p:ext>
            </p:extLst>
          </p:nvPr>
        </p:nvGraphicFramePr>
        <p:xfrm>
          <a:off x="539549" y="404664"/>
          <a:ext cx="835293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10"/>
                <a:gridCol w="2784310"/>
                <a:gridCol w="27843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Según sus valores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Según su nivel de medición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Ejemplos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endParaRPr lang="es-ES" sz="1400" dirty="0" smtClean="0"/>
                    </a:p>
                    <a:p>
                      <a:pPr algn="ctr"/>
                      <a:r>
                        <a:rPr lang="es-ES" sz="1400" b="1" dirty="0" smtClean="0"/>
                        <a:t>CUALITATIVA</a:t>
                      </a:r>
                    </a:p>
                    <a:p>
                      <a:endParaRPr lang="es-ES" sz="1400" b="1" dirty="0" smtClean="0"/>
                    </a:p>
                    <a:p>
                      <a:r>
                        <a:rPr lang="es-ES" sz="1400" baseline="0" dirty="0" smtClean="0"/>
                        <a:t>Sus valores son atributos o cualidades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NOMINAL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Profesión – Tipo de trastorno – Estado Civil – Nacionalidad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ORDINAL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 smtClean="0"/>
                        <a:t>Grado de acuerdo con una opinión – Grado de satisfacción – Orden de mérito en un</a:t>
                      </a:r>
                      <a:r>
                        <a:rPr lang="es-ES" sz="1400" baseline="0" dirty="0" smtClean="0"/>
                        <a:t> concurso – Nivel socioeconómico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CUANTITATIVA</a:t>
                      </a:r>
                    </a:p>
                    <a:p>
                      <a:endParaRPr lang="es-ES" sz="1400" b="1" dirty="0" smtClean="0"/>
                    </a:p>
                    <a:p>
                      <a:r>
                        <a:rPr lang="es-ES" sz="1400" baseline="0" dirty="0" smtClean="0"/>
                        <a:t>Sus valores son cantidades numéricas. Pueden ser</a:t>
                      </a:r>
                    </a:p>
                    <a:p>
                      <a:r>
                        <a:rPr lang="es-ES" sz="1400" b="1" baseline="0" dirty="0" smtClean="0"/>
                        <a:t>Discretas</a:t>
                      </a:r>
                      <a:r>
                        <a:rPr lang="es-ES" sz="1400" baseline="0" dirty="0" smtClean="0"/>
                        <a:t>*: sus valores se pueden enumerar.</a:t>
                      </a:r>
                    </a:p>
                    <a:p>
                      <a:r>
                        <a:rPr lang="es-ES" sz="1400" b="1" baseline="0" dirty="0" smtClean="0"/>
                        <a:t>Continuas</a:t>
                      </a:r>
                      <a:r>
                        <a:rPr lang="es-ES" sz="1400" baseline="0" dirty="0" smtClean="0"/>
                        <a:t>: sus valores posibles constituyen un intervalo de números reales.</a:t>
                      </a:r>
                    </a:p>
                    <a:p>
                      <a:endParaRPr lang="es-ES" sz="1400" dirty="0" smtClean="0"/>
                    </a:p>
                    <a:p>
                      <a:r>
                        <a:rPr lang="es-ES" sz="1400" dirty="0" smtClean="0"/>
                        <a:t>*Típicamente provienen del conteo y son números naturales pero puede haber otras situaciones.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INTERVALAR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 smtClean="0"/>
                        <a:t>Temperatura.</a:t>
                      </a:r>
                    </a:p>
                    <a:p>
                      <a:pPr algn="l"/>
                      <a:r>
                        <a:rPr lang="es-ES" sz="1400" baseline="0" dirty="0" smtClean="0"/>
                        <a:t>Puntajes en los </a:t>
                      </a:r>
                      <a:r>
                        <a:rPr lang="es-ES" sz="1400" baseline="0" dirty="0" err="1" smtClean="0"/>
                        <a:t>tests</a:t>
                      </a:r>
                      <a:r>
                        <a:rPr lang="es-ES" sz="1400" baseline="0" dirty="0" smtClean="0"/>
                        <a:t> estandarizados (Cociente Intelectual)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 smtClean="0"/>
                    </a:p>
                    <a:p>
                      <a:pPr algn="ctr"/>
                      <a:endParaRPr lang="es-ES" sz="1400" dirty="0" smtClean="0"/>
                    </a:p>
                    <a:p>
                      <a:pPr algn="ctr"/>
                      <a:endParaRPr lang="es-ES" sz="1400" dirty="0" smtClean="0"/>
                    </a:p>
                    <a:p>
                      <a:pPr algn="ctr"/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RAZÓN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 smtClean="0"/>
                        <a:t>Medidas físicas. Son continuas (tiempo, longitud,</a:t>
                      </a:r>
                      <a:r>
                        <a:rPr lang="es-ES" sz="1400" baseline="0" dirty="0" smtClean="0"/>
                        <a:t> superficie)</a:t>
                      </a:r>
                    </a:p>
                    <a:p>
                      <a:pPr algn="l"/>
                      <a:endParaRPr lang="es-ES" sz="1400" baseline="0" dirty="0" smtClean="0"/>
                    </a:p>
                    <a:p>
                      <a:pPr algn="l"/>
                      <a:r>
                        <a:rPr lang="es-ES" sz="1400" baseline="0" dirty="0" smtClean="0"/>
                        <a:t>Conteo. Son discretas (cantidad de pacientes con depresión entre los que diariamente llegan a un consultorio, cantidad de palabras memorizadas)</a:t>
                      </a:r>
                      <a:endParaRPr lang="es-E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41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760" y="522920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ES" dirty="0" err="1" smtClean="0"/>
              <a:t>Operacionalización</a:t>
            </a:r>
            <a:r>
              <a:rPr lang="es-ES" dirty="0" smtClean="0"/>
              <a:t> y Nivel de Medición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848872" cy="4569688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	Las variables psicológicas constituyen objetos de estudio complejos a los cuales se alude como “Constructos”, construcciones teóricas para aludir a ciertos fenómenos.</a:t>
            </a:r>
          </a:p>
          <a:p>
            <a:pPr marL="45720" indent="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	Los constructos no son directamente observables (p.ej. la memoria)  pero pueden manifestarse, al menos en algunos de sus aspectos, a través de ciertas características observables que son susceptibles de medición (cantidad de palabras recordadas de una lista)</a:t>
            </a:r>
          </a:p>
          <a:p>
            <a:pPr marL="0" lvl="0" indent="0" algn="just" fontAlgn="base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None/>
            </a:pPr>
            <a:r>
              <a:rPr lang="es-ES" dirty="0" smtClean="0"/>
              <a:t>	Para medir un constructo hay que, entonces, </a:t>
            </a:r>
            <a:r>
              <a:rPr lang="es-ES" dirty="0" err="1" smtClean="0">
                <a:latin typeface="+mj-lt"/>
              </a:rPr>
              <a:t>operacionalizarlo</a:t>
            </a:r>
            <a:r>
              <a:rPr lang="es-ES" dirty="0" smtClean="0">
                <a:latin typeface="+mj-lt"/>
              </a:rPr>
              <a:t>; esto es, </a:t>
            </a:r>
            <a:r>
              <a:rPr lang="es-ES" altLang="es-ES" kern="0" dirty="0" smtClean="0">
                <a:solidFill>
                  <a:srgbClr val="000000"/>
                </a:solidFill>
                <a:latin typeface="+mj-lt"/>
              </a:rPr>
              <a:t>indicar </a:t>
            </a:r>
            <a:r>
              <a:rPr lang="es-ES" altLang="es-ES" kern="0" dirty="0">
                <a:solidFill>
                  <a:srgbClr val="000000"/>
                </a:solidFill>
                <a:latin typeface="+mj-lt"/>
              </a:rPr>
              <a:t>detalladamente los procedimientos </a:t>
            </a:r>
            <a:r>
              <a:rPr lang="es-ES" altLang="es-ES" kern="0" dirty="0" smtClean="0">
                <a:solidFill>
                  <a:srgbClr val="000000"/>
                </a:solidFill>
                <a:latin typeface="+mj-lt"/>
              </a:rPr>
              <a:t>por </a:t>
            </a:r>
            <a:r>
              <a:rPr lang="es-ES" altLang="es-ES" kern="0" dirty="0">
                <a:solidFill>
                  <a:srgbClr val="000000"/>
                </a:solidFill>
                <a:latin typeface="+mj-lt"/>
              </a:rPr>
              <a:t>usar para obtener el valor de la variable que corresponde a cada individuo</a:t>
            </a:r>
            <a:r>
              <a:rPr lang="es-ES" altLang="es-ES" kern="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marL="0" lvl="0" indent="0" algn="just" fontAlgn="base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CC0000"/>
              </a:buClr>
              <a:buSzTx/>
              <a:buNone/>
            </a:pPr>
            <a:r>
              <a:rPr lang="es-ES" altLang="es-ES" kern="0" dirty="0" smtClean="0">
                <a:solidFill>
                  <a:srgbClr val="000000"/>
                </a:solidFill>
                <a:latin typeface="+mj-lt"/>
              </a:rPr>
              <a:t>	Puede haber diversas maneras de </a:t>
            </a:r>
            <a:r>
              <a:rPr lang="es-ES" altLang="es-ES" kern="0" dirty="0" err="1" smtClean="0">
                <a:solidFill>
                  <a:srgbClr val="000000"/>
                </a:solidFill>
                <a:latin typeface="+mj-lt"/>
              </a:rPr>
              <a:t>operacionalizar</a:t>
            </a:r>
            <a:r>
              <a:rPr lang="es-ES" altLang="es-ES" kern="0" dirty="0" smtClean="0">
                <a:solidFill>
                  <a:srgbClr val="000000"/>
                </a:solidFill>
                <a:latin typeface="+mj-lt"/>
              </a:rPr>
              <a:t> un mismo constructo y de ello depende también el nivel de medición.</a:t>
            </a:r>
            <a:endParaRPr lang="es-ES" altLang="es-ES" kern="0" dirty="0">
              <a:solidFill>
                <a:srgbClr val="000000"/>
              </a:solidFill>
              <a:latin typeface="+mj-lt"/>
            </a:endParaRPr>
          </a:p>
          <a:p>
            <a:pPr marL="4572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66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Conceptos Introductorios – Cap.1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2841496"/>
          </a:xfrm>
        </p:spPr>
        <p:txBody>
          <a:bodyPr/>
          <a:lstStyle/>
          <a:p>
            <a:pPr marL="45720" indent="0">
              <a:buNone/>
            </a:pPr>
            <a:r>
              <a:rPr lang="es-ES" b="1" dirty="0" smtClean="0"/>
              <a:t>Matriz de Datos</a:t>
            </a:r>
          </a:p>
          <a:p>
            <a:pPr marL="45720" indent="0">
              <a:buNone/>
            </a:pPr>
            <a:r>
              <a:rPr lang="es-ES" b="1" dirty="0" smtClean="0"/>
              <a:t>Unidad de Análisis</a:t>
            </a:r>
          </a:p>
          <a:p>
            <a:pPr marL="45720" indent="0">
              <a:buNone/>
            </a:pPr>
            <a:r>
              <a:rPr lang="es-ES" b="1" dirty="0" smtClean="0"/>
              <a:t>Población</a:t>
            </a:r>
          </a:p>
          <a:p>
            <a:pPr marL="45720" indent="0">
              <a:buNone/>
            </a:pPr>
            <a:r>
              <a:rPr lang="es-ES" b="1" dirty="0" smtClean="0"/>
              <a:t>Variable</a:t>
            </a:r>
          </a:p>
          <a:p>
            <a:pPr marL="45720" indent="0">
              <a:buNone/>
            </a:pPr>
            <a:r>
              <a:rPr lang="es-ES" b="1" dirty="0" smtClean="0"/>
              <a:t>Categorías</a:t>
            </a:r>
          </a:p>
          <a:p>
            <a:pPr marL="45720" indent="0">
              <a:buNone/>
            </a:pPr>
            <a:r>
              <a:rPr lang="es-ES" b="1" dirty="0" smtClean="0"/>
              <a:t>Niveles de Medición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19310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711344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919795" y="47667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	Por ejemplo, </a:t>
            </a:r>
            <a:r>
              <a:rPr lang="es-ES" smtClean="0"/>
              <a:t>el constructo </a:t>
            </a:r>
            <a:r>
              <a:rPr lang="es-ES" dirty="0" smtClean="0"/>
              <a:t>“Estado de Depresión” de un paciente podría </a:t>
            </a:r>
            <a:r>
              <a:rPr lang="es-ES" dirty="0" err="1" smtClean="0"/>
              <a:t>operacionalizarse</a:t>
            </a:r>
            <a:r>
              <a:rPr lang="es-ES" dirty="0" smtClean="0"/>
              <a:t> de diferentes maneras según cuál fuera la pregunta y eso generaría variables en distintos niveles de medición.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905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03905" y="5462951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Matriz de Datos</a:t>
            </a:r>
            <a:endParaRPr lang="es-ES" dirty="0"/>
          </a:p>
        </p:txBody>
      </p:sp>
      <p:sp>
        <p:nvSpPr>
          <p:cNvPr id="4" name="2 Marcador de contenido"/>
          <p:cNvSpPr>
            <a:spLocks noGrp="1"/>
          </p:cNvSpPr>
          <p:nvPr>
            <p:ph sz="quarter" idx="13"/>
          </p:nvPr>
        </p:nvSpPr>
        <p:spPr>
          <a:xfrm>
            <a:off x="1115616" y="476672"/>
            <a:ext cx="7272808" cy="2376264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es-ES" dirty="0" smtClean="0"/>
              <a:t>	</a:t>
            </a:r>
            <a:r>
              <a:rPr lang="es-ES" sz="2400" dirty="0" smtClean="0"/>
              <a:t>Es una manera de organizar los datos (un arreglo) en una tabla de doble entrada, con filas y columnas. </a:t>
            </a:r>
          </a:p>
          <a:p>
            <a:pPr marL="45720" indent="0" algn="just">
              <a:buNone/>
            </a:pPr>
            <a:r>
              <a:rPr lang="es-ES" sz="2400" dirty="0" smtClean="0"/>
              <a:t>	En cada fila (horizontal) se colocan los datos que provienen de un individuo (registro) y cada columna (vertical) es un aspecto que se registra de cada individuo. </a:t>
            </a:r>
            <a:endParaRPr lang="es-ES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244358" y="2852936"/>
            <a:ext cx="7072058" cy="2628284"/>
          </a:xfrm>
          <a:prstGeom prst="rect">
            <a:avLst/>
          </a:prstGeom>
          <a:solidFill>
            <a:srgbClr val="FEDAFD">
              <a:alpha val="49804"/>
            </a:srgb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200" b="1" i="1" dirty="0" smtClean="0">
                <a:latin typeface="Trebuchet MS" panose="020B0603020202020204" pitchFamily="34" charset="0"/>
                <a:ea typeface="Calibri"/>
                <a:cs typeface="Times New Roman"/>
              </a:rPr>
              <a:t>	La </a:t>
            </a:r>
            <a:r>
              <a:rPr lang="es-ES" sz="2200" b="1" i="1" dirty="0">
                <a:latin typeface="Trebuchet MS" panose="020B0603020202020204" pitchFamily="34" charset="0"/>
                <a:ea typeface="Calibri"/>
                <a:cs typeface="Times New Roman"/>
              </a:rPr>
              <a:t>matriz de datos</a:t>
            </a:r>
            <a:r>
              <a:rPr lang="es-ES" sz="2200" i="1" dirty="0">
                <a:latin typeface="Trebuchet MS" panose="020B0603020202020204" pitchFamily="34" charset="0"/>
                <a:ea typeface="Calibri"/>
                <a:cs typeface="Times New Roman"/>
              </a:rPr>
              <a:t> es una disposición de </a:t>
            </a:r>
            <a:r>
              <a:rPr lang="es-ES" sz="2200" i="1" dirty="0" smtClean="0">
                <a:latin typeface="Trebuchet MS" panose="020B0603020202020204" pitchFamily="34" charset="0"/>
                <a:ea typeface="Calibri"/>
                <a:cs typeface="Times New Roman"/>
              </a:rPr>
              <a:t>números (o símbolos) </a:t>
            </a:r>
            <a:r>
              <a:rPr lang="es-ES" sz="2200" i="1" dirty="0">
                <a:latin typeface="Trebuchet MS" panose="020B0603020202020204" pitchFamily="34" charset="0"/>
                <a:ea typeface="Calibri"/>
                <a:cs typeface="Times New Roman"/>
              </a:rPr>
              <a:t>donde cada fila representa a un individuo que posee la información de </a:t>
            </a:r>
            <a:r>
              <a:rPr lang="es-ES" sz="2200" i="1" dirty="0" smtClean="0">
                <a:latin typeface="Trebuchet MS" panose="020B0603020202020204" pitchFamily="34" charset="0"/>
                <a:ea typeface="Calibri"/>
                <a:cs typeface="Times New Roman"/>
              </a:rPr>
              <a:t>interés </a:t>
            </a:r>
            <a:r>
              <a:rPr lang="es-ES" sz="2200" i="1" dirty="0">
                <a:latin typeface="Trebuchet MS" panose="020B0603020202020204" pitchFamily="34" charset="0"/>
                <a:ea typeface="Calibri"/>
                <a:cs typeface="Times New Roman"/>
              </a:rPr>
              <a:t>y cada columna es un aspecto del individuo que se ha seleccionado para </a:t>
            </a:r>
            <a:r>
              <a:rPr lang="es-ES" sz="2200" i="1" dirty="0" smtClean="0">
                <a:latin typeface="Trebuchet MS" panose="020B0603020202020204" pitchFamily="34" charset="0"/>
                <a:ea typeface="Calibri"/>
                <a:cs typeface="Times New Roman"/>
              </a:rPr>
              <a:t>estudiar. Cada </a:t>
            </a:r>
            <a:r>
              <a:rPr lang="es-ES" sz="2200" i="1" dirty="0">
                <a:latin typeface="Trebuchet MS" panose="020B0603020202020204" pitchFamily="34" charset="0"/>
                <a:ea typeface="Calibri"/>
                <a:cs typeface="Times New Roman"/>
              </a:rPr>
              <a:t>celda es la modalidad que tiene el individuo de la fila en el aspecto de la columna correspondiente.</a:t>
            </a:r>
            <a:endParaRPr lang="es-ES" sz="2200" i="1" dirty="0">
              <a:effectLst/>
              <a:latin typeface="Trebuchet MS" panose="020B060302020202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000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4475" y="5157577"/>
            <a:ext cx="7694240" cy="857032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EJEMPLO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27159" y="1772816"/>
            <a:ext cx="8064896" cy="29855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s-ES" dirty="0" smtClean="0"/>
              <a:t>Caso	Apellido   DNI	 Edad Sexo PC </a:t>
            </a:r>
            <a:r>
              <a:rPr lang="es-ES" dirty="0" err="1" smtClean="0"/>
              <a:t>Soc</a:t>
            </a:r>
            <a:r>
              <a:rPr lang="es-ES" dirty="0" smtClean="0"/>
              <a:t> </a:t>
            </a:r>
            <a:r>
              <a:rPr lang="es-ES" dirty="0" err="1" smtClean="0"/>
              <a:t>Ant</a:t>
            </a:r>
            <a:r>
              <a:rPr lang="es-ES" dirty="0" smtClean="0"/>
              <a:t> Mat </a:t>
            </a:r>
            <a:r>
              <a:rPr lang="es-ES" dirty="0" err="1" smtClean="0"/>
              <a:t>Est</a:t>
            </a:r>
            <a:r>
              <a:rPr lang="es-ES" dirty="0" smtClean="0"/>
              <a:t> </a:t>
            </a:r>
            <a:r>
              <a:rPr lang="es-ES" dirty="0" err="1" smtClean="0"/>
              <a:t>Psic</a:t>
            </a:r>
            <a:endParaRPr lang="es-ES" dirty="0" smtClean="0"/>
          </a:p>
          <a:p>
            <a:pPr marL="45720" indent="0">
              <a:buNone/>
            </a:pPr>
            <a:r>
              <a:rPr lang="es-ES" dirty="0" smtClean="0"/>
              <a:t>1	</a:t>
            </a:r>
            <a:r>
              <a:rPr lang="es-ES" dirty="0" err="1" smtClean="0"/>
              <a:t>Xxxxxxx</a:t>
            </a:r>
            <a:r>
              <a:rPr lang="es-ES" dirty="0" smtClean="0"/>
              <a:t>  </a:t>
            </a:r>
            <a:r>
              <a:rPr lang="es-ES" dirty="0" err="1" smtClean="0"/>
              <a:t>xxxx</a:t>
            </a:r>
            <a:r>
              <a:rPr lang="es-ES" dirty="0" smtClean="0"/>
              <a:t>    19     V     7     8    8    6     7    9 </a:t>
            </a:r>
          </a:p>
          <a:p>
            <a:pPr marL="45720" indent="0">
              <a:buNone/>
            </a:pPr>
            <a:r>
              <a:rPr lang="es-ES" dirty="0" smtClean="0"/>
              <a:t>2	</a:t>
            </a:r>
            <a:r>
              <a:rPr lang="es-ES" dirty="0" err="1" smtClean="0"/>
              <a:t>Yyyyyyy</a:t>
            </a:r>
            <a:r>
              <a:rPr lang="es-ES" dirty="0" smtClean="0"/>
              <a:t>  </a:t>
            </a:r>
            <a:r>
              <a:rPr lang="es-ES" dirty="0" err="1" smtClean="0"/>
              <a:t>xxxx</a:t>
            </a:r>
            <a:r>
              <a:rPr lang="es-ES" dirty="0" smtClean="0"/>
              <a:t>    20     M     6     9    7    9     7    8 </a:t>
            </a:r>
          </a:p>
          <a:p>
            <a:pPr marL="45720" indent="0">
              <a:buNone/>
            </a:pPr>
            <a:r>
              <a:rPr lang="es-ES" dirty="0" smtClean="0"/>
              <a:t>3         </a:t>
            </a:r>
            <a:r>
              <a:rPr lang="es-ES" dirty="0" err="1" smtClean="0"/>
              <a:t>Wxxxxx</a:t>
            </a:r>
            <a:r>
              <a:rPr lang="es-ES" dirty="0" smtClean="0"/>
              <a:t>  </a:t>
            </a:r>
            <a:r>
              <a:rPr lang="es-ES" dirty="0" err="1" smtClean="0"/>
              <a:t>xxxx</a:t>
            </a:r>
            <a:r>
              <a:rPr lang="es-ES" dirty="0" smtClean="0"/>
              <a:t>    18     M     9     7    7    8     8    7 </a:t>
            </a:r>
          </a:p>
          <a:p>
            <a:pPr marL="45720" indent="0">
              <a:buNone/>
            </a:pPr>
            <a:r>
              <a:rPr lang="es-ES" sz="1000" dirty="0" smtClean="0"/>
              <a:t>. </a:t>
            </a:r>
          </a:p>
          <a:p>
            <a:pPr marL="45720" indent="0">
              <a:buNone/>
            </a:pPr>
            <a:r>
              <a:rPr lang="es-ES" sz="1000" dirty="0" smtClean="0"/>
              <a:t>.</a:t>
            </a:r>
          </a:p>
          <a:p>
            <a:pPr marL="45720" indent="0">
              <a:buNone/>
            </a:pPr>
            <a:r>
              <a:rPr lang="es-ES" sz="1000" dirty="0" smtClean="0"/>
              <a:t>.</a:t>
            </a:r>
          </a:p>
          <a:p>
            <a:pPr marL="45720" indent="0">
              <a:buNone/>
            </a:pPr>
            <a:r>
              <a:rPr lang="es-ES" dirty="0" smtClean="0"/>
              <a:t>100     </a:t>
            </a:r>
            <a:r>
              <a:rPr lang="es-ES" dirty="0" err="1" smtClean="0"/>
              <a:t>Zzzzzzz</a:t>
            </a:r>
            <a:r>
              <a:rPr lang="es-ES" dirty="0" smtClean="0"/>
              <a:t>  </a:t>
            </a:r>
            <a:r>
              <a:rPr lang="es-ES" dirty="0" err="1" smtClean="0"/>
              <a:t>xxxx</a:t>
            </a:r>
            <a:r>
              <a:rPr lang="es-ES" dirty="0" smtClean="0"/>
              <a:t>     22    V      5     8    6    9    10    8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55576" y="60212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26826" y="476672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Datos de estudiantes y sus notas en Pensamiento científico (PC), Sociedad y Estado (</a:t>
            </a:r>
            <a:r>
              <a:rPr lang="es-ES" dirty="0" err="1"/>
              <a:t>Soc</a:t>
            </a:r>
            <a:r>
              <a:rPr lang="es-ES" dirty="0"/>
              <a:t>), Antropología (</a:t>
            </a:r>
            <a:r>
              <a:rPr lang="es-ES" dirty="0" err="1"/>
              <a:t>Ant</a:t>
            </a:r>
            <a:r>
              <a:rPr lang="es-ES" dirty="0"/>
              <a:t>), Matemática (Mat), Estadística (</a:t>
            </a:r>
            <a:r>
              <a:rPr lang="es-ES" dirty="0" err="1"/>
              <a:t>Est</a:t>
            </a:r>
            <a:r>
              <a:rPr lang="es-ES" dirty="0"/>
              <a:t>) y Psicología (Psi)</a:t>
            </a:r>
          </a:p>
        </p:txBody>
      </p:sp>
    </p:spTree>
    <p:extLst>
      <p:ext uri="{BB962C8B-B14F-4D97-AF65-F5344CB8AC3E}">
        <p14:creationId xmlns:p14="http://schemas.microsoft.com/office/powerpoint/2010/main" val="28604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8" y="5229200"/>
            <a:ext cx="6512511" cy="144016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Unidad de Análisis</a:t>
            </a:r>
            <a:br>
              <a:rPr lang="es-ES" dirty="0" smtClean="0"/>
            </a:br>
            <a:r>
              <a:rPr lang="es-ES" dirty="0" smtClean="0"/>
              <a:t>Población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23528" y="476672"/>
            <a:ext cx="6904856" cy="2193424"/>
          </a:xfrm>
        </p:spPr>
        <p:txBody>
          <a:bodyPr/>
          <a:lstStyle/>
          <a:p>
            <a:pPr marL="45720" indent="0" algn="just">
              <a:buNone/>
            </a:pPr>
            <a:r>
              <a:rPr lang="es-ES" dirty="0" smtClean="0"/>
              <a:t>	Cada fila de la matriz contiene los datos de un individuo. El individuo no necesariamente es una persona; puede ser  un día del año para un </a:t>
            </a:r>
            <a:r>
              <a:rPr lang="es-ES" dirty="0" err="1" smtClean="0"/>
              <a:t>metereólogo</a:t>
            </a:r>
            <a:r>
              <a:rPr lang="es-ES" dirty="0" smtClean="0"/>
              <a:t>, una rata de laboratorio, una entidad colectiva como un hogar, empresa, hospital, escuela.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271958" y="2420888"/>
            <a:ext cx="6768752" cy="1107996"/>
          </a:xfrm>
          <a:prstGeom prst="rect">
            <a:avLst/>
          </a:prstGeom>
          <a:solidFill>
            <a:srgbClr val="FEDAFD">
              <a:alpha val="49804"/>
            </a:srgbClr>
          </a:solidFill>
        </p:spPr>
        <p:txBody>
          <a:bodyPr wrap="square" rtlCol="0">
            <a:spAutoFit/>
          </a:bodyPr>
          <a:lstStyle/>
          <a:p>
            <a:pPr marL="45720" lvl="0" algn="just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s-ES" sz="22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Se </a:t>
            </a:r>
            <a:r>
              <a:rPr lang="es-ES" sz="22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llama </a:t>
            </a:r>
            <a:r>
              <a:rPr lang="es-ES" sz="22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unidad de análisis </a:t>
            </a:r>
            <a:r>
              <a:rPr lang="es-ES" sz="22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 los entes individuales acerca de los que se analizan sus cualidades.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271958" y="3717032"/>
            <a:ext cx="6768752" cy="1541448"/>
          </a:xfrm>
          <a:prstGeom prst="rect">
            <a:avLst/>
          </a:prstGeom>
          <a:solidFill>
            <a:srgbClr val="FEDAFD">
              <a:alpha val="49804"/>
            </a:srgb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200" b="1" i="1" dirty="0" smtClean="0">
                <a:ea typeface="Calibri"/>
                <a:cs typeface="Times New Roman"/>
              </a:rPr>
              <a:t>	Población </a:t>
            </a:r>
            <a:r>
              <a:rPr lang="es-ES" sz="2200" i="1" dirty="0" smtClean="0">
                <a:ea typeface="Calibri"/>
                <a:cs typeface="Times New Roman"/>
              </a:rPr>
              <a:t>es </a:t>
            </a:r>
            <a:r>
              <a:rPr lang="es-ES" sz="2200" i="1" dirty="0">
                <a:ea typeface="Calibri"/>
                <a:cs typeface="Times New Roman"/>
              </a:rPr>
              <a:t>el conjunto de elementos, individuos o unidades de análisis que presentan una o más características o atributos que son objeto de un estudio particular. </a:t>
            </a:r>
            <a:endParaRPr lang="es-ES" sz="2200" i="1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087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522920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Variable</a:t>
            </a:r>
            <a:br>
              <a:rPr lang="es-ES" dirty="0" smtClean="0"/>
            </a:br>
            <a:r>
              <a:rPr lang="es-ES" dirty="0" smtClean="0"/>
              <a:t>Categorías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29400" cy="1833384"/>
          </a:xfrm>
        </p:spPr>
        <p:txBody>
          <a:bodyPr/>
          <a:lstStyle/>
          <a:p>
            <a:pPr marL="45720" indent="0" algn="just">
              <a:buNone/>
            </a:pPr>
            <a:r>
              <a:rPr lang="es-ES" dirty="0" smtClean="0"/>
              <a:t>	Cada columna de la matriz contiene el aspecto que se desea estudiar en cada individuo. Este aspecto puede presentar distintas modalidades, variar, de individuo en individuo; esto motiva la definición de un </a:t>
            </a:r>
            <a:r>
              <a:rPr lang="es-ES" b="1" dirty="0" smtClean="0"/>
              <a:t>concepto clave del curso</a:t>
            </a:r>
            <a:r>
              <a:rPr lang="es-ES" dirty="0" smtClean="0"/>
              <a:t>: el de </a:t>
            </a:r>
            <a:r>
              <a:rPr lang="es-ES" b="1" dirty="0" smtClean="0"/>
              <a:t>Variable</a:t>
            </a:r>
            <a:r>
              <a:rPr lang="es-ES" dirty="0" smtClean="0"/>
              <a:t>. 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271958" y="2780928"/>
            <a:ext cx="6900442" cy="2565959"/>
          </a:xfrm>
          <a:prstGeom prst="rect">
            <a:avLst/>
          </a:prstGeom>
          <a:solidFill>
            <a:srgbClr val="FEDAFD">
              <a:alpha val="49804"/>
            </a:srgb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400" b="1" i="1" dirty="0" smtClean="0">
                <a:latin typeface="+mj-lt"/>
                <a:ea typeface="Calibri"/>
                <a:cs typeface="Times New Roman"/>
              </a:rPr>
              <a:t>	Variable </a:t>
            </a:r>
            <a:r>
              <a:rPr lang="es-ES" sz="2400" i="1" dirty="0">
                <a:latin typeface="+mj-lt"/>
                <a:ea typeface="Calibri"/>
                <a:cs typeface="Times New Roman"/>
              </a:rPr>
              <a:t>es una característica de los individuos o unidades de análisis de una población que puede presentar distintos valores o categorías.</a:t>
            </a:r>
            <a:endParaRPr lang="es-ES" sz="2000" i="1" dirty="0">
              <a:latin typeface="+mj-lt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400" i="1" dirty="0" smtClean="0">
                <a:latin typeface="+mj-lt"/>
                <a:ea typeface="Calibri"/>
                <a:cs typeface="Times New Roman"/>
              </a:rPr>
              <a:t>	Las </a:t>
            </a:r>
            <a:r>
              <a:rPr lang="es-ES" sz="2400" b="1" i="1" dirty="0">
                <a:latin typeface="+mj-lt"/>
                <a:ea typeface="Calibri"/>
                <a:cs typeface="Times New Roman"/>
              </a:rPr>
              <a:t>categorías </a:t>
            </a:r>
            <a:r>
              <a:rPr lang="es-ES" sz="2400" i="1" dirty="0">
                <a:latin typeface="+mj-lt"/>
                <a:ea typeface="Calibri"/>
                <a:cs typeface="Times New Roman"/>
              </a:rPr>
              <a:t>de una variable son los valores que ésta puede asumir.</a:t>
            </a:r>
            <a:endParaRPr lang="es-ES" sz="2000" i="1" dirty="0">
              <a:effectLst/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498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7744" y="537321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Medición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755576" y="692696"/>
            <a:ext cx="7992888" cy="5040560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es-ES" dirty="0" smtClean="0"/>
              <a:t>	Medir consiste en asignar números (u otros símbolos) a los objetos que se desea medir conforme a ciertas reglas de modo que los números asignados reflejen las propiedades de los objetos medidos.</a:t>
            </a:r>
          </a:p>
          <a:p>
            <a:pPr marL="45720" indent="0" algn="just">
              <a:buNone/>
            </a:pPr>
            <a:r>
              <a:rPr lang="es-ES" dirty="0" smtClean="0"/>
              <a:t>	El conjunto de objetos por ser medidos y sus propiedades, el conjunto de números asignados y el criterio o regla de asignación, esa terna, constituyen la escala de medición. </a:t>
            </a:r>
          </a:p>
          <a:p>
            <a:pPr marL="45720" indent="0" algn="just">
              <a:buNone/>
            </a:pPr>
            <a:r>
              <a:rPr lang="es-ES" dirty="0" smtClean="0"/>
              <a:t>	Aunque, en rigor, la escala es dicha terna, finalmente la atención se focaliza en el conjunto de números asignados, por lo que usualmente a él nos referimos como escala.</a:t>
            </a:r>
          </a:p>
          <a:p>
            <a:pPr marL="45720" indent="0" algn="just">
              <a:buNone/>
            </a:pPr>
            <a:r>
              <a:rPr lang="es-ES" dirty="0" smtClean="0"/>
              <a:t>	Según la situación, la escala tiene ciertas propiedades de las que depende el significado de los números asignados y que determinan  </a:t>
            </a:r>
            <a:r>
              <a:rPr lang="es-ES" b="1" i="1" dirty="0" smtClean="0"/>
              <a:t>nivel de medición</a:t>
            </a:r>
            <a:r>
              <a:rPr lang="es-ES" i="1" dirty="0" smtClean="0"/>
              <a:t>.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185263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530120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Niveles de Medición</a:t>
            </a:r>
            <a:endParaRPr lang="es-ES" dirty="0"/>
          </a:p>
        </p:txBody>
      </p:sp>
      <p:sp>
        <p:nvSpPr>
          <p:cNvPr id="4" name="3 Marcador de contenido"/>
          <p:cNvSpPr txBox="1">
            <a:spLocks noGrp="1"/>
          </p:cNvSpPr>
          <p:nvPr>
            <p:ph sz="quarter" idx="13"/>
          </p:nvPr>
        </p:nvSpPr>
        <p:spPr>
          <a:xfrm>
            <a:off x="1115615" y="2276872"/>
            <a:ext cx="741682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 algn="just">
              <a:buNone/>
            </a:pPr>
            <a:r>
              <a:rPr lang="es-ES" dirty="0" smtClean="0"/>
              <a:t>	Aunque hay muchos modelos de medición (</a:t>
            </a:r>
            <a:r>
              <a:rPr lang="en-US" dirty="0" err="1" smtClean="0"/>
              <a:t>Krantz</a:t>
            </a:r>
            <a:r>
              <a:rPr lang="en-US" dirty="0" smtClean="0"/>
              <a:t>, D., </a:t>
            </a:r>
            <a:r>
              <a:rPr lang="en-US" dirty="0" err="1" smtClean="0"/>
              <a:t>Luce</a:t>
            </a:r>
            <a:r>
              <a:rPr lang="en-US" dirty="0" smtClean="0"/>
              <a:t>, D., </a:t>
            </a:r>
            <a:r>
              <a:rPr lang="en-US" dirty="0" err="1" smtClean="0"/>
              <a:t>Suppes</a:t>
            </a:r>
            <a:r>
              <a:rPr lang="en-US" dirty="0" smtClean="0"/>
              <a:t>, R.,</a:t>
            </a:r>
            <a:r>
              <a:rPr lang="en-US" dirty="0" err="1" smtClean="0"/>
              <a:t>Tverski</a:t>
            </a:r>
            <a:r>
              <a:rPr lang="en-US" dirty="0" smtClean="0"/>
              <a:t>, A., 1971, 1989, 1990, </a:t>
            </a:r>
            <a:r>
              <a:rPr lang="en-US" dirty="0"/>
              <a:t>Foundations of Measurement I, Academic P, New </a:t>
            </a:r>
            <a:r>
              <a:rPr lang="en-US" dirty="0" smtClean="0"/>
              <a:t>York) </a:t>
            </a:r>
            <a:r>
              <a:rPr lang="es-ES" dirty="0" smtClean="0"/>
              <a:t>trabajaremos con 4 niveles: Nominal, Ordinal, </a:t>
            </a:r>
            <a:r>
              <a:rPr lang="es-ES" dirty="0" err="1" smtClean="0"/>
              <a:t>Intervalar</a:t>
            </a:r>
            <a:r>
              <a:rPr lang="es-ES" dirty="0" smtClean="0"/>
              <a:t> y Proporcional (o de Cocientes o Razón).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115616" y="692696"/>
            <a:ext cx="7416823" cy="1446550"/>
          </a:xfrm>
          <a:prstGeom prst="rect">
            <a:avLst/>
          </a:prstGeom>
          <a:solidFill>
            <a:srgbClr val="FEDAFD">
              <a:alpha val="49804"/>
            </a:srgbClr>
          </a:solidFill>
        </p:spPr>
        <p:txBody>
          <a:bodyPr wrap="square" rtlCol="0">
            <a:spAutoFit/>
          </a:bodyPr>
          <a:lstStyle/>
          <a:p>
            <a:pPr marL="45720" lvl="0" algn="just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s-ES" sz="22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El </a:t>
            </a:r>
            <a:r>
              <a:rPr lang="es-ES" sz="22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nivel de medición</a:t>
            </a:r>
            <a:r>
              <a:rPr lang="es-ES" sz="22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de una variable depende de las propiedades de la escala y está determinado por el significado que tengan los símbolos numéricos que se asignan a las categorías.</a:t>
            </a:r>
            <a:endParaRPr lang="es-ES" sz="2200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23419" y="4196119"/>
            <a:ext cx="72728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 smtClean="0"/>
              <a:t>	Los niveles de medición son jerárquicos: cada uno reúne las propiedades del nivel anterior y agrega otra propiedad.</a:t>
            </a: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14902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0" y="5517232"/>
            <a:ext cx="4208255" cy="11430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Nivel Nominal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7992888" cy="5256584"/>
          </a:xfrm>
        </p:spPr>
        <p:txBody>
          <a:bodyPr>
            <a:normAutofit/>
          </a:bodyPr>
          <a:lstStyle/>
          <a:p>
            <a:pPr marL="45720" lvl="0" indent="0" algn="just">
              <a:spcBef>
                <a:spcPts val="0"/>
              </a:spcBef>
              <a:spcAft>
                <a:spcPts val="120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es-E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es-E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Medir 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en un nivel nominal significa </a:t>
            </a:r>
            <a:r>
              <a:rPr lang="es-E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clasificar, ponerle “nombre” a las distintas categorías que puede tomar la variable.</a:t>
            </a:r>
            <a:endParaRPr lang="es-E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 algn="just">
              <a:spcBef>
                <a:spcPts val="0"/>
              </a:spcBef>
              <a:spcAft>
                <a:spcPts val="120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es-E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Una 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clasificación consiste de clases o categorías mutuamente excluyentes (no comparten elementos) y colectivamente exhaustivas (contemplan todos los casos</a:t>
            </a:r>
            <a:r>
              <a:rPr lang="es-E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).</a:t>
            </a:r>
            <a:endParaRPr lang="es-E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 algn="just">
              <a:spcBef>
                <a:spcPts val="0"/>
              </a:spcBef>
              <a:spcAft>
                <a:spcPts val="120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es-E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Los 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números asignados a las categorías no tienen significado de cantidad sino que son rótulos, etiquetas,  para diferenciar y aludir a las distintas categorías</a:t>
            </a:r>
            <a:r>
              <a:rPr lang="es-E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45720" lvl="0" indent="0" algn="just">
              <a:spcBef>
                <a:spcPts val="0"/>
              </a:spcBef>
              <a:spcAft>
                <a:spcPts val="120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es-E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Ejemplos:</a:t>
            </a:r>
          </a:p>
          <a:p>
            <a:pPr marL="45720" lvl="0" indent="0" algn="just">
              <a:spcBef>
                <a:spcPts val="0"/>
              </a:spcBef>
              <a:spcAft>
                <a:spcPts val="120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es-E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Lugar de residencia – Afiliación política – Programa de noticias preferido – Profesión principal – Tipo de personalidad predominante – Condición de salud psicológica</a:t>
            </a:r>
            <a:endParaRPr lang="es-E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13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6755</TotalTime>
  <Words>244</Words>
  <Application>Microsoft Office PowerPoint</Application>
  <PresentationFormat>Presentación en pantalla (4:3)</PresentationFormat>
  <Paragraphs>120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Transmisión de listas</vt:lpstr>
      <vt:lpstr>ESTADÍSTICA  CÁTEDRA I</vt:lpstr>
      <vt:lpstr>Conceptos Introductorios – Cap.1</vt:lpstr>
      <vt:lpstr>Matriz de Datos</vt:lpstr>
      <vt:lpstr>EJEMPLO  </vt:lpstr>
      <vt:lpstr>Unidad de Análisis Población</vt:lpstr>
      <vt:lpstr>Variable Categorías</vt:lpstr>
      <vt:lpstr>Medición</vt:lpstr>
      <vt:lpstr>Niveles de Medición</vt:lpstr>
      <vt:lpstr>Nivel Nominal</vt:lpstr>
      <vt:lpstr>Nivel Nominal</vt:lpstr>
      <vt:lpstr>Nivel Ordinal</vt:lpstr>
      <vt:lpstr>Nivel Ordinal</vt:lpstr>
      <vt:lpstr>Nivel Intervalar</vt:lpstr>
      <vt:lpstr>Nivel Intervalar</vt:lpstr>
      <vt:lpstr>Nivel de Razón   </vt:lpstr>
      <vt:lpstr>Nivel de Razón</vt:lpstr>
      <vt:lpstr>Escalas Likert</vt:lpstr>
      <vt:lpstr>Variables. Clasificación</vt:lpstr>
      <vt:lpstr>Operacionalización y Nivel de Medición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 CÁTEDRA I</dc:title>
  <dc:creator>Silvia</dc:creator>
  <cp:lastModifiedBy>Silvia</cp:lastModifiedBy>
  <cp:revision>112</cp:revision>
  <dcterms:created xsi:type="dcterms:W3CDTF">2020-03-14T21:31:48Z</dcterms:created>
  <dcterms:modified xsi:type="dcterms:W3CDTF">2020-08-12T14:54:14Z</dcterms:modified>
</cp:coreProperties>
</file>